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2" r:id="rId8"/>
    <p:sldId id="268" r:id="rId9"/>
    <p:sldId id="269" r:id="rId10"/>
    <p:sldId id="265" r:id="rId11"/>
    <p:sldId id="263" r:id="rId12"/>
    <p:sldId id="264" r:id="rId13"/>
    <p:sldId id="267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 autoAdjust="0"/>
    <p:restoredTop sz="94660"/>
  </p:normalViewPr>
  <p:slideViewPr>
    <p:cSldViewPr snapToGrid="0">
      <p:cViewPr varScale="1">
        <p:scale>
          <a:sx n="60" d="100"/>
          <a:sy n="60" d="100"/>
        </p:scale>
        <p:origin x="55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B6550-15BA-420C-8DE1-E0B4C45B1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91855-10A2-C2B0-559F-D635AF4D6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250A1-6486-256B-59CA-1C52E7B56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45C0-AAF0-439A-8D76-E9C1E35C8367}" type="datetimeFigureOut">
              <a:rPr lang="en-CA" smtClean="0"/>
              <a:t>2024-06-10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9EF8C-3C16-113D-6DEE-D08C557BC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AEC9A-A1EC-B114-9BE9-A16FDFB6F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5F22D-F158-47B7-A004-4D8F29ACF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0370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748E-1FA0-BB19-6A36-1B4C8926B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C9B5EC-A0AB-391D-2FFB-11E5BADCC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7F0CF-8256-8C3C-17BE-69AB45A40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45C0-AAF0-439A-8D76-E9C1E35C8367}" type="datetimeFigureOut">
              <a:rPr lang="en-CA" smtClean="0"/>
              <a:t>2024-06-10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F4A5B-7F23-FE7B-E481-E3FF76DEC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7D922-311C-8852-8D34-36BE92EE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5F22D-F158-47B7-A004-4D8F29ACF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8858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3C4A5-AAC8-2389-BB55-D0D423CE8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83FB11-9A64-97E7-0BF2-75E6E3021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D88A3-338D-084C-6180-B97E5B64E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45C0-AAF0-439A-8D76-E9C1E35C8367}" type="datetimeFigureOut">
              <a:rPr lang="en-CA" smtClean="0"/>
              <a:t>2024-06-10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AA1F2-4452-E62A-1270-327046569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411CB-6CC9-BD79-0203-FF0FFC27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5F22D-F158-47B7-A004-4D8F29ACF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1571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6F693-94D9-8F3B-4C50-53CAA8943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9A060-864A-0DB5-110C-D08667E75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DBD0C-100C-96BE-31E7-2615EBBD0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45C0-AAF0-439A-8D76-E9C1E35C8367}" type="datetimeFigureOut">
              <a:rPr lang="en-CA" smtClean="0"/>
              <a:t>2024-06-10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0B804-344A-3D51-32AC-44D4BE38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B5493-B518-36A8-8376-A329A72D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5F22D-F158-47B7-A004-4D8F29ACF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3847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7AE5-F3D6-7EFA-6C7C-902B80324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3F4C7-6200-D0E7-58AD-767B4E548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B4976-4B80-1B22-2C54-3C7602E98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45C0-AAF0-439A-8D76-E9C1E35C8367}" type="datetimeFigureOut">
              <a:rPr lang="en-CA" smtClean="0"/>
              <a:t>2024-06-10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EB5C5-3DF5-E3F9-DBFA-FF9EF396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04AAE-D8E4-CB1D-5204-A37E5F37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5F22D-F158-47B7-A004-4D8F29ACF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1482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96BA-331F-59D2-F918-3D032B464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D921A-F4BF-3154-B437-C20EB51DE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FA8C76-022B-A8A5-97BC-B965B052A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E19D3-61F5-BEE3-6E0F-88775849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45C0-AAF0-439A-8D76-E9C1E35C8367}" type="datetimeFigureOut">
              <a:rPr lang="en-CA" smtClean="0"/>
              <a:t>2024-06-10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39EB8-7772-39AB-10E5-37BD690A0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6BDC-9F59-E7B6-8F53-00B5F2535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5F22D-F158-47B7-A004-4D8F29ACF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1887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8F4C-FC3B-F857-0B03-3C7F4E6C4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8B853-FFAC-B4B3-96F5-37B570215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C4EA7-B249-3A20-B28D-479869AC1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BD38C2-40C7-26E2-9D30-F502DD84FE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6D022D-D967-0885-BAFF-4A30B6DD06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C8EDE8-2CC9-1C37-F777-6C5897946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45C0-AAF0-439A-8D76-E9C1E35C8367}" type="datetimeFigureOut">
              <a:rPr lang="en-CA" smtClean="0"/>
              <a:t>2024-06-10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03545D-5458-2CED-6D1F-4BECC3923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ABAD23-85B0-7CF3-7E70-AB710B5EF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5F22D-F158-47B7-A004-4D8F29ACF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373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2420E-DCFE-4CCC-3C7E-5790D10AA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7FC8E5-C8CC-95E9-B8AF-23E179E8A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45C0-AAF0-439A-8D76-E9C1E35C8367}" type="datetimeFigureOut">
              <a:rPr lang="en-CA" smtClean="0"/>
              <a:t>2024-06-10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5EDF6-5F87-84F8-2C63-24CD9CC75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3AD8F-E6DC-6F10-1726-7B649ACE0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5F22D-F158-47B7-A004-4D8F29ACF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1683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30832-764B-99B5-A530-7B45B839B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45C0-AAF0-439A-8D76-E9C1E35C8367}" type="datetimeFigureOut">
              <a:rPr lang="en-CA" smtClean="0"/>
              <a:t>2024-06-10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422616-027B-2E4A-724B-C43006BFD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04444-EA60-CE0D-1439-820CC92D7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5F22D-F158-47B7-A004-4D8F29ACF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418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349CB-3D32-1012-887E-7CD67414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BCB3C-27CC-6C98-4C82-3223CBD14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D7930-A360-D659-B538-E342050F2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A20A4-0984-9AEC-6D88-5DFFAF58F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45C0-AAF0-439A-8D76-E9C1E35C8367}" type="datetimeFigureOut">
              <a:rPr lang="en-CA" smtClean="0"/>
              <a:t>2024-06-10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257E4-3ED1-694C-3EF4-E0AC26198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894BC-DCB7-70AA-E577-00C26F12A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5F22D-F158-47B7-A004-4D8F29ACF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0275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634B-7E1C-D869-FEFA-003686C36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2BEAC9-5363-6BDD-8483-633DD0D56F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20725-0D04-FEE7-2064-B43864BE0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C40AD-E659-4FDD-4F98-32430E63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45C0-AAF0-439A-8D76-E9C1E35C8367}" type="datetimeFigureOut">
              <a:rPr lang="en-CA" smtClean="0"/>
              <a:t>2024-06-10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D3431-7BF5-353A-4877-EFADBB465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48363-6208-2541-CB3D-58A205A9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5F22D-F158-47B7-A004-4D8F29ACF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0316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0446B-56E7-DE39-CDA6-2DFB852E8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E9BDF-FCF6-697F-61C7-E227D078C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CB14F-ED5B-B308-A526-7DAE98BB9A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7C45C0-AAF0-439A-8D76-E9C1E35C8367}" type="datetimeFigureOut">
              <a:rPr lang="en-CA" smtClean="0"/>
              <a:t>2024-06-10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517EF-635E-1A35-797D-19F1877FE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9B9D4-6BD0-02FD-1918-40575623A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95F22D-F158-47B7-A004-4D8F29ACFD7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9260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F05ACD0-FF4A-4F8F-B5C5-6A4EBD0D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9AFA28-B5ED-4346-9AF7-68A157F16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8BBC3C-DE87-215E-025A-2AAA67B07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7089" y="731929"/>
            <a:ext cx="8860536" cy="2346229"/>
          </a:xfrm>
        </p:spPr>
        <p:txBody>
          <a:bodyPr anchor="b">
            <a:noAutofit/>
          </a:bodyPr>
          <a:lstStyle/>
          <a:p>
            <a:r>
              <a:rPr lang="en-CA" sz="4400" b="1" dirty="0">
                <a:solidFill>
                  <a:schemeClr val="accent6"/>
                </a:solidFill>
              </a:rPr>
              <a:t>Data Analysis </a:t>
            </a:r>
            <a:br>
              <a:rPr lang="en-CA" sz="4400" b="1" dirty="0">
                <a:solidFill>
                  <a:schemeClr val="accent6"/>
                </a:solidFill>
              </a:rPr>
            </a:br>
            <a:r>
              <a:rPr lang="en-CA" sz="4400" b="1" dirty="0">
                <a:solidFill>
                  <a:schemeClr val="accent6"/>
                </a:solidFill>
              </a:rPr>
              <a:t>for </a:t>
            </a:r>
            <a:br>
              <a:rPr lang="en-CA" sz="4400" b="1" dirty="0">
                <a:solidFill>
                  <a:schemeClr val="accent6"/>
                </a:solidFill>
              </a:rPr>
            </a:br>
            <a:r>
              <a:rPr lang="en-CA" sz="4400" b="1" dirty="0">
                <a:solidFill>
                  <a:schemeClr val="accent6"/>
                </a:solidFill>
              </a:rPr>
              <a:t>Canola and Mustard Yield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CAE2D-5C9E-5B2F-8B61-26831F854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3432" y="3241117"/>
            <a:ext cx="7900416" cy="592951"/>
          </a:xfrm>
        </p:spPr>
        <p:txBody>
          <a:bodyPr anchor="t">
            <a:normAutofit fontScale="25000" lnSpcReduction="20000"/>
          </a:bodyPr>
          <a:lstStyle/>
          <a:p>
            <a:r>
              <a:rPr lang="en-US" sz="9200" b="1" i="0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Utilizing Clustering Crop Yield Analysis - RM Level</a:t>
            </a:r>
            <a:endParaRPr lang="en-US" sz="9200" b="1" i="0" dirty="0">
              <a:solidFill>
                <a:srgbClr val="595959"/>
              </a:solidFill>
              <a:effectLst/>
              <a:latin typeface="Slack-Lato"/>
            </a:endParaRPr>
          </a:p>
          <a:p>
            <a:br>
              <a:rPr lang="en-US" sz="1400" dirty="0">
                <a:solidFill>
                  <a:srgbClr val="595959"/>
                </a:solidFill>
              </a:rPr>
            </a:br>
            <a:endParaRPr lang="en-CA" sz="1400" dirty="0">
              <a:solidFill>
                <a:srgbClr val="595959"/>
              </a:solidFill>
            </a:endParaRPr>
          </a:p>
        </p:txBody>
      </p:sp>
      <p:pic>
        <p:nvPicPr>
          <p:cNvPr id="5" name="Picture 4" descr="A logo with a green circle and white text&#10;&#10;Description automatically generated">
            <a:extLst>
              <a:ext uri="{FF2B5EF4-FFF2-40B4-BE49-F238E27FC236}">
                <a16:creationId xmlns:a16="http://schemas.microsoft.com/office/drawing/2014/main" id="{929B7EF5-B39F-E2E3-7D8A-7FFAFB0F0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209" y="5273373"/>
            <a:ext cx="3534861" cy="137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18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E7B33-4BB5-49E0-B34A-5A3C1B4ED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529" y="2085788"/>
            <a:ext cx="6884895" cy="14966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Clustering Analysis</a:t>
            </a:r>
          </a:p>
        </p:txBody>
      </p:sp>
      <p:pic>
        <p:nvPicPr>
          <p:cNvPr id="3" name="Picture 2" descr="A logo with a green circle and white text&#10;&#10;Description automatically generated">
            <a:extLst>
              <a:ext uri="{FF2B5EF4-FFF2-40B4-BE49-F238E27FC236}">
                <a16:creationId xmlns:a16="http://schemas.microsoft.com/office/drawing/2014/main" id="{692FE41C-E9F9-55AA-D3CF-EB2A94C5C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38" y="5943067"/>
            <a:ext cx="1891449" cy="73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45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72B53-EBBC-587C-E59C-8E002FE93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9990"/>
            <a:ext cx="10515600" cy="940164"/>
          </a:xfrm>
        </p:spPr>
        <p:txBody>
          <a:bodyPr>
            <a:normAutofit/>
          </a:bodyPr>
          <a:lstStyle/>
          <a:p>
            <a:pPr algn="ctr"/>
            <a:r>
              <a:rPr lang="en-CA" sz="3000" b="1" dirty="0">
                <a:solidFill>
                  <a:schemeClr val="accent6"/>
                </a:solidFill>
              </a:rPr>
              <a:t>Spectral Clustering </a:t>
            </a:r>
          </a:p>
        </p:txBody>
      </p:sp>
      <p:pic>
        <p:nvPicPr>
          <p:cNvPr id="6" name="Content Placeholder 5" descr="A chart with yellow and purple dots&#10;&#10;Description automatically generated">
            <a:extLst>
              <a:ext uri="{FF2B5EF4-FFF2-40B4-BE49-F238E27FC236}">
                <a16:creationId xmlns:a16="http://schemas.microsoft.com/office/drawing/2014/main" id="{CD5A3147-6748-2960-66A4-2DF51623B7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1107"/>
            <a:ext cx="5181600" cy="4288004"/>
          </a:xfrm>
        </p:spPr>
      </p:pic>
      <p:pic>
        <p:nvPicPr>
          <p:cNvPr id="15" name="Content Placeholder 14" descr="A chart with a number of dots&#10;&#10;Description automatically generated">
            <a:extLst>
              <a:ext uri="{FF2B5EF4-FFF2-40B4-BE49-F238E27FC236}">
                <a16:creationId xmlns:a16="http://schemas.microsoft.com/office/drawing/2014/main" id="{C9528719-914E-8AA4-E8B4-A9521791BE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55064"/>
            <a:ext cx="5181600" cy="4288004"/>
          </a:xfrm>
        </p:spPr>
      </p:pic>
      <p:pic>
        <p:nvPicPr>
          <p:cNvPr id="16" name="Picture 15" descr="A logo with a green circle and white text&#10;&#10;Description automatically generated">
            <a:extLst>
              <a:ext uri="{FF2B5EF4-FFF2-40B4-BE49-F238E27FC236}">
                <a16:creationId xmlns:a16="http://schemas.microsoft.com/office/drawing/2014/main" id="{83D854FF-96BB-6F64-1FB5-CB6E7444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38" y="5943067"/>
            <a:ext cx="1891449" cy="73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7844-9B65-D050-E194-B7B34E0F3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>
            <a:normAutofit/>
          </a:bodyPr>
          <a:lstStyle/>
          <a:p>
            <a:pPr algn="ctr"/>
            <a:r>
              <a:rPr lang="en-CA" sz="3000" b="1" dirty="0">
                <a:solidFill>
                  <a:schemeClr val="accent6"/>
                </a:solidFill>
              </a:rPr>
              <a:t>Bubble Clustering </a:t>
            </a:r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07FE966-7ADC-EA5D-4B1B-CB009B974B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35" y="1472133"/>
            <a:ext cx="10791316" cy="4244614"/>
          </a:xfrm>
        </p:spPr>
      </p:pic>
      <p:pic>
        <p:nvPicPr>
          <p:cNvPr id="9" name="Picture 8" descr="A logo with a green circle and white text&#10;&#10;Description automatically generated">
            <a:extLst>
              <a:ext uri="{FF2B5EF4-FFF2-40B4-BE49-F238E27FC236}">
                <a16:creationId xmlns:a16="http://schemas.microsoft.com/office/drawing/2014/main" id="{1E06DC37-B4F4-A514-BD0C-5E08CF725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38" y="5943067"/>
            <a:ext cx="1891449" cy="73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02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BC1BD-0EE0-44ED-5363-BC3552128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2985"/>
          </a:xfrm>
        </p:spPr>
        <p:txBody>
          <a:bodyPr>
            <a:normAutofit/>
          </a:bodyPr>
          <a:lstStyle/>
          <a:p>
            <a:pPr algn="ctr"/>
            <a:r>
              <a:rPr lang="en-CA" sz="3000" b="1" dirty="0">
                <a:solidFill>
                  <a:schemeClr val="accent6"/>
                </a:solidFill>
              </a:rPr>
              <a:t>Historical Average Yield </a:t>
            </a:r>
          </a:p>
        </p:txBody>
      </p:sp>
      <p:pic>
        <p:nvPicPr>
          <p:cNvPr id="14" name="Content Placeholder 13" descr="A map of different colored squares&#10;&#10;Description automatically generated">
            <a:extLst>
              <a:ext uri="{FF2B5EF4-FFF2-40B4-BE49-F238E27FC236}">
                <a16:creationId xmlns:a16="http://schemas.microsoft.com/office/drawing/2014/main" id="{DD20EBDD-FE3D-AD61-AD39-4D7831B43D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534753"/>
            <a:ext cx="5181600" cy="4036970"/>
          </a:xfrm>
        </p:spPr>
      </p:pic>
      <p:pic>
        <p:nvPicPr>
          <p:cNvPr id="12" name="Content Placeholder 11" descr="A map of different colored squares&#10;&#10;Description automatically generated">
            <a:extLst>
              <a:ext uri="{FF2B5EF4-FFF2-40B4-BE49-F238E27FC236}">
                <a16:creationId xmlns:a16="http://schemas.microsoft.com/office/drawing/2014/main" id="{BB4FB64A-4E20-8307-EBD1-DDF0604DCE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6598"/>
            <a:ext cx="5181600" cy="4013280"/>
          </a:xfrm>
        </p:spPr>
      </p:pic>
      <p:pic>
        <p:nvPicPr>
          <p:cNvPr id="15" name="Picture 14" descr="A logo with a green circle and white text&#10;&#10;Description automatically generated">
            <a:extLst>
              <a:ext uri="{FF2B5EF4-FFF2-40B4-BE49-F238E27FC236}">
                <a16:creationId xmlns:a16="http://schemas.microsoft.com/office/drawing/2014/main" id="{431E1CB1-413C-671F-17E9-8CC577155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38" y="5943067"/>
            <a:ext cx="1891449" cy="73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08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0BBB-824E-524A-B74D-7AF559F1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6163"/>
          </a:xfrm>
        </p:spPr>
        <p:txBody>
          <a:bodyPr>
            <a:normAutofit/>
          </a:bodyPr>
          <a:lstStyle/>
          <a:p>
            <a:pPr algn="ctr"/>
            <a:r>
              <a:rPr lang="en-CA" sz="3000" b="1" dirty="0">
                <a:solidFill>
                  <a:schemeClr val="accent6"/>
                </a:solidFill>
              </a:rPr>
              <a:t>Historical Yield Levelled by Cluster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86047982-CE90-1D1D-53F6-764316C86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287780"/>
            <a:ext cx="10805160" cy="4701540"/>
          </a:xfrm>
          <a:prstGeom prst="rect">
            <a:avLst/>
          </a:prstGeom>
        </p:spPr>
      </p:pic>
      <p:pic>
        <p:nvPicPr>
          <p:cNvPr id="5" name="Picture 4" descr="A logo with a green circle and white text&#10;&#10;Description automatically generated">
            <a:extLst>
              <a:ext uri="{FF2B5EF4-FFF2-40B4-BE49-F238E27FC236}">
                <a16:creationId xmlns:a16="http://schemas.microsoft.com/office/drawing/2014/main" id="{29008845-2BCF-AEC2-FC1F-52F2B908B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38" y="5943067"/>
            <a:ext cx="1891449" cy="73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90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63038BC-9FCB-466B-8EE5-7B0DC8F25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F4797-C77D-4821-B8FF-057D7524C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0CB3DB-B42E-47BF-A595-527CB329A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5" y="685800"/>
            <a:ext cx="10800971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CB1FD5-B6E5-A80D-69A7-EA81A469B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572" y="1036674"/>
            <a:ext cx="9292856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Data  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0EF836D1-8562-751B-8303-9A116CF714C4}"/>
              </a:ext>
            </a:extLst>
          </p:cNvPr>
          <p:cNvSpPr/>
          <p:nvPr/>
        </p:nvSpPr>
        <p:spPr>
          <a:xfrm>
            <a:off x="2273674" y="2710969"/>
            <a:ext cx="2279776" cy="1749027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13232">
              <a:spcAft>
                <a:spcPts val="600"/>
              </a:spcAft>
            </a:pPr>
            <a:r>
              <a:rPr lang="en-CA" sz="1404" b="1" kern="1200">
                <a:solidFill>
                  <a:srgbClr val="006400"/>
                </a:solidFill>
                <a:latin typeface="+mn-lt"/>
                <a:ea typeface="+mn-ea"/>
                <a:cs typeface="+mn-cs"/>
              </a:rPr>
              <a:t>Canola &amp; Mustard Yield</a:t>
            </a:r>
          </a:p>
          <a:p>
            <a:pPr algn="ctr" defTabSz="713232">
              <a:spcAft>
                <a:spcPts val="600"/>
              </a:spcAft>
            </a:pPr>
            <a:r>
              <a:rPr lang="en-CA" sz="1404" b="1" kern="1200">
                <a:solidFill>
                  <a:srgbClr val="006400"/>
                </a:solidFill>
                <a:latin typeface="+mn-lt"/>
                <a:ea typeface="+mn-ea"/>
                <a:cs typeface="+mn-cs"/>
              </a:rPr>
              <a:t>G of SK</a:t>
            </a:r>
            <a:endParaRPr lang="en-CA" b="1">
              <a:solidFill>
                <a:schemeClr val="accent6"/>
              </a:solidFill>
            </a:endParaRP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AD59DA9C-9BB4-C53B-5955-C57D45BE004D}"/>
              </a:ext>
            </a:extLst>
          </p:cNvPr>
          <p:cNvSpPr/>
          <p:nvPr/>
        </p:nvSpPr>
        <p:spPr>
          <a:xfrm>
            <a:off x="7638551" y="2700700"/>
            <a:ext cx="2149926" cy="1749027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13232">
              <a:spcAft>
                <a:spcPts val="600"/>
              </a:spcAft>
            </a:pPr>
            <a:r>
              <a:rPr lang="en-CA" sz="1404" b="1" kern="1200">
                <a:solidFill>
                  <a:srgbClr val="006400"/>
                </a:solidFill>
                <a:latin typeface="+mn-lt"/>
                <a:ea typeface="+mn-ea"/>
                <a:cs typeface="+mn-cs"/>
              </a:rPr>
              <a:t>GIS G of SK</a:t>
            </a:r>
          </a:p>
          <a:p>
            <a:pPr algn="ctr">
              <a:spcAft>
                <a:spcPts val="600"/>
              </a:spcAft>
            </a:pPr>
            <a:endParaRPr lang="en-CA"/>
          </a:p>
        </p:txBody>
      </p:sp>
      <p:pic>
        <p:nvPicPr>
          <p:cNvPr id="17" name="Picture 16" descr="A logo with a green circle and white text&#10;&#10;Description automatically generated">
            <a:extLst>
              <a:ext uri="{FF2B5EF4-FFF2-40B4-BE49-F238E27FC236}">
                <a16:creationId xmlns:a16="http://schemas.microsoft.com/office/drawing/2014/main" id="{2EE778E2-6CFC-4F18-CAE9-2EB6A8D6C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38" y="5943067"/>
            <a:ext cx="1891449" cy="73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13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250CB5-9DDC-48C3-9D2D-C15BFFF4F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8FEF35-B9B3-413E-A8C4-9FF5A15A4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6770084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3A85EF-CE34-3163-6C91-792336E50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732729"/>
            <a:ext cx="9381743" cy="27704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Exploratory Analysis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ECB318-89A9-43A0-BC79-4B763473F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1685" y="1371600"/>
            <a:ext cx="2704023" cy="4114800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logo with a green circle and white text&#10;&#10;Description automatically generated">
            <a:extLst>
              <a:ext uri="{FF2B5EF4-FFF2-40B4-BE49-F238E27FC236}">
                <a16:creationId xmlns:a16="http://schemas.microsoft.com/office/drawing/2014/main" id="{1380FC20-1109-59F1-DD82-ACA12067A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38" y="5943067"/>
            <a:ext cx="1891449" cy="73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52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E2A9-5C29-7BD6-BC46-0228D5E2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2486"/>
          </a:xfrm>
        </p:spPr>
        <p:txBody>
          <a:bodyPr>
            <a:normAutofit/>
          </a:bodyPr>
          <a:lstStyle/>
          <a:p>
            <a:pPr algn="ctr"/>
            <a:r>
              <a:rPr lang="en-CA" sz="3000" b="1" dirty="0">
                <a:solidFill>
                  <a:schemeClr val="accent6"/>
                </a:solidFill>
              </a:rPr>
              <a:t>Canola and Mustard Yield 2023</a:t>
            </a: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28B83BEE-6CED-1E97-DFB8-ED51694F39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489167"/>
            <a:ext cx="10273937" cy="4188822"/>
          </a:xfrm>
        </p:spPr>
      </p:pic>
      <p:pic>
        <p:nvPicPr>
          <p:cNvPr id="7" name="Picture 6" descr="A logo with a green circle and white text&#10;&#10;Description automatically generated">
            <a:extLst>
              <a:ext uri="{FF2B5EF4-FFF2-40B4-BE49-F238E27FC236}">
                <a16:creationId xmlns:a16="http://schemas.microsoft.com/office/drawing/2014/main" id="{0F02B9CB-CD6B-A088-A9EF-0D26513AC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38" y="5943067"/>
            <a:ext cx="1891449" cy="73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97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squares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41A65B51-8EF3-3A7D-EE49-09100A122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" y="1361129"/>
            <a:ext cx="10725912" cy="4336453"/>
          </a:xfrm>
          <a:prstGeom prst="rect">
            <a:avLst/>
          </a:prstGeom>
        </p:spPr>
      </p:pic>
      <p:pic>
        <p:nvPicPr>
          <p:cNvPr id="4" name="Picture 3" descr="A logo with a green circle and white text&#10;&#10;Description automatically generated">
            <a:extLst>
              <a:ext uri="{FF2B5EF4-FFF2-40B4-BE49-F238E27FC236}">
                <a16:creationId xmlns:a16="http://schemas.microsoft.com/office/drawing/2014/main" id="{2CE303B4-FBC9-2435-65A0-05495542A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38" y="5943067"/>
            <a:ext cx="1891449" cy="737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0CB68B-295F-B7CC-DD19-D80DA51A8271}"/>
              </a:ext>
            </a:extLst>
          </p:cNvPr>
          <p:cNvSpPr txBox="1"/>
          <p:nvPr/>
        </p:nvSpPr>
        <p:spPr>
          <a:xfrm>
            <a:off x="2901999" y="451675"/>
            <a:ext cx="60971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accent6"/>
                </a:solidFill>
              </a:rPr>
              <a:t>Canola Yield Last 10 Years</a:t>
            </a:r>
            <a:endParaRPr lang="en-CA" sz="3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070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uzzle&#10;&#10;Description automatically generated">
            <a:extLst>
              <a:ext uri="{FF2B5EF4-FFF2-40B4-BE49-F238E27FC236}">
                <a16:creationId xmlns:a16="http://schemas.microsoft.com/office/drawing/2014/main" id="{2F143D90-46B1-A79A-2FFA-F96C437B0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" y="1368109"/>
            <a:ext cx="10652760" cy="4456619"/>
          </a:xfrm>
          <a:prstGeom prst="rect">
            <a:avLst/>
          </a:prstGeom>
        </p:spPr>
      </p:pic>
      <p:pic>
        <p:nvPicPr>
          <p:cNvPr id="4" name="Picture 3" descr="A logo with a green circle and white text&#10;&#10;Description automatically generated">
            <a:extLst>
              <a:ext uri="{FF2B5EF4-FFF2-40B4-BE49-F238E27FC236}">
                <a16:creationId xmlns:a16="http://schemas.microsoft.com/office/drawing/2014/main" id="{5B91A9F8-9A45-46F8-2E8C-72F6438D3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38" y="5943067"/>
            <a:ext cx="1891449" cy="737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DEF6C7-2662-E6C8-689D-C51649F8C2CD}"/>
              </a:ext>
            </a:extLst>
          </p:cNvPr>
          <p:cNvSpPr txBox="1"/>
          <p:nvPr/>
        </p:nvSpPr>
        <p:spPr>
          <a:xfrm>
            <a:off x="3403406" y="493973"/>
            <a:ext cx="60971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accent6"/>
                </a:solidFill>
              </a:rPr>
              <a:t>Mustard Yield Last 10 Years</a:t>
            </a:r>
            <a:endParaRPr lang="en-CA" sz="3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089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rt&#10;&#10;Description automatically generated">
            <a:extLst>
              <a:ext uri="{FF2B5EF4-FFF2-40B4-BE49-F238E27FC236}">
                <a16:creationId xmlns:a16="http://schemas.microsoft.com/office/drawing/2014/main" id="{DA6B610E-E6DD-2EC5-9542-9B07B5982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36" y="1514693"/>
            <a:ext cx="8451760" cy="4346612"/>
          </a:xfrm>
          <a:prstGeom prst="rect">
            <a:avLst/>
          </a:prstGeom>
        </p:spPr>
      </p:pic>
      <p:pic>
        <p:nvPicPr>
          <p:cNvPr id="4" name="Picture 3" descr="A logo with a green circle and white text&#10;&#10;Description automatically generated">
            <a:extLst>
              <a:ext uri="{FF2B5EF4-FFF2-40B4-BE49-F238E27FC236}">
                <a16:creationId xmlns:a16="http://schemas.microsoft.com/office/drawing/2014/main" id="{7EB6320C-D30B-1BF2-7817-C71809F81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38" y="5943067"/>
            <a:ext cx="1891449" cy="737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FB5612-0D59-7BC0-4E40-494E8D21055A}"/>
              </a:ext>
            </a:extLst>
          </p:cNvPr>
          <p:cNvSpPr txBox="1"/>
          <p:nvPr/>
        </p:nvSpPr>
        <p:spPr>
          <a:xfrm>
            <a:off x="4360851" y="530800"/>
            <a:ext cx="373612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000" b="1" dirty="0">
                <a:solidFill>
                  <a:schemeClr val="accent6"/>
                </a:solidFill>
              </a:rPr>
              <a:t>Correlation Matrix </a:t>
            </a:r>
          </a:p>
        </p:txBody>
      </p:sp>
    </p:spTree>
    <p:extLst>
      <p:ext uri="{BB962C8B-B14F-4D97-AF65-F5344CB8AC3E}">
        <p14:creationId xmlns:p14="http://schemas.microsoft.com/office/powerpoint/2010/main" val="52485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94F4B-A47C-EAAB-8CD6-C4DB76844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3000" b="1" dirty="0">
                <a:solidFill>
                  <a:schemeClr val="accent6"/>
                </a:solidFill>
              </a:rPr>
              <a:t>Outliers Before Treatment </a:t>
            </a:r>
            <a:endParaRPr lang="en-CA" sz="3000" dirty="0"/>
          </a:p>
        </p:txBody>
      </p:sp>
      <p:pic>
        <p:nvPicPr>
          <p:cNvPr id="4" name="Picture 3" descr="A group of graphs with lines&#10;&#10;Description automatically generated with medium confidence">
            <a:extLst>
              <a:ext uri="{FF2B5EF4-FFF2-40B4-BE49-F238E27FC236}">
                <a16:creationId xmlns:a16="http://schemas.microsoft.com/office/drawing/2014/main" id="{37002F0B-1FCE-BD34-C1B3-10725F697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7" y="1471313"/>
            <a:ext cx="10140697" cy="4430921"/>
          </a:xfrm>
          <a:prstGeom prst="rect">
            <a:avLst/>
          </a:prstGeom>
        </p:spPr>
      </p:pic>
      <p:pic>
        <p:nvPicPr>
          <p:cNvPr id="5" name="Picture 4" descr="A logo with a green circle and white text&#10;&#10;Description automatically generated">
            <a:extLst>
              <a:ext uri="{FF2B5EF4-FFF2-40B4-BE49-F238E27FC236}">
                <a16:creationId xmlns:a16="http://schemas.microsoft.com/office/drawing/2014/main" id="{29578FCA-70B4-3951-28E2-7C84A3FD2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38" y="5943067"/>
            <a:ext cx="1891449" cy="73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08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9F27E-C184-B6C9-7B97-E078AAF23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3000" b="1" dirty="0">
                <a:solidFill>
                  <a:schemeClr val="accent6"/>
                </a:solidFill>
              </a:rPr>
              <a:t>Outliers After Treatment </a:t>
            </a:r>
          </a:p>
        </p:txBody>
      </p:sp>
      <p:pic>
        <p:nvPicPr>
          <p:cNvPr id="6" name="Picture 5" descr="A group of blue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7AF2042C-8535-7C80-19F9-1F6F0C0D9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5" y="1504406"/>
            <a:ext cx="10585705" cy="4384330"/>
          </a:xfrm>
          <a:prstGeom prst="rect">
            <a:avLst/>
          </a:prstGeom>
        </p:spPr>
      </p:pic>
      <p:pic>
        <p:nvPicPr>
          <p:cNvPr id="7" name="Picture 6" descr="A logo with a green circle and white text&#10;&#10;Description automatically generated">
            <a:extLst>
              <a:ext uri="{FF2B5EF4-FFF2-40B4-BE49-F238E27FC236}">
                <a16:creationId xmlns:a16="http://schemas.microsoft.com/office/drawing/2014/main" id="{F3D2EB06-F239-21A1-89EA-E4E6656B5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38" y="5943067"/>
            <a:ext cx="1891449" cy="73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91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69</Words>
  <Application>Microsoft Office PowerPoint</Application>
  <PresentationFormat>Widescreen</PresentationFormat>
  <Paragraphs>19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Slack-Lato</vt:lpstr>
      <vt:lpstr>Office Theme</vt:lpstr>
      <vt:lpstr>Data Analysis  for  Canola and Mustard Yield</vt:lpstr>
      <vt:lpstr>Data  </vt:lpstr>
      <vt:lpstr>Exploratory Analysis</vt:lpstr>
      <vt:lpstr>Canola and Mustard Yield 2023</vt:lpstr>
      <vt:lpstr>PowerPoint Presentation</vt:lpstr>
      <vt:lpstr>PowerPoint Presentation</vt:lpstr>
      <vt:lpstr>PowerPoint Presentation</vt:lpstr>
      <vt:lpstr>Outliers Before Treatment </vt:lpstr>
      <vt:lpstr>Outliers After Treatment </vt:lpstr>
      <vt:lpstr>Clustering Analysis</vt:lpstr>
      <vt:lpstr>Spectral Clustering </vt:lpstr>
      <vt:lpstr>Bubble Clustering </vt:lpstr>
      <vt:lpstr>Historical Average Yield </vt:lpstr>
      <vt:lpstr>Historical Yield Levelled by Cluster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Hossain, Mohammed Shahadat</dc:creator>
  <cp:lastModifiedBy>Hossain, Mohammed Shahadat</cp:lastModifiedBy>
  <cp:revision>5</cp:revision>
  <dcterms:created xsi:type="dcterms:W3CDTF">2024-06-10T15:37:16Z</dcterms:created>
  <dcterms:modified xsi:type="dcterms:W3CDTF">2024-06-10T21:02:17Z</dcterms:modified>
</cp:coreProperties>
</file>